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66" r:id="rId4"/>
    <p:sldId id="267" r:id="rId5"/>
    <p:sldId id="268" r:id="rId6"/>
    <p:sldId id="276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78" r:id="rId16"/>
    <p:sldId id="279" r:id="rId17"/>
    <p:sldId id="280" r:id="rId18"/>
    <p:sldId id="281" r:id="rId19"/>
    <p:sldId id="265" r:id="rId20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2"/>
    <p:restoredTop sz="95211" autoAdjust="0"/>
  </p:normalViewPr>
  <p:slideViewPr>
    <p:cSldViewPr snapToGrid="0">
      <p:cViewPr varScale="1">
        <p:scale>
          <a:sx n="117" d="100"/>
          <a:sy n="117" d="100"/>
        </p:scale>
        <p:origin x="2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05.10.2025.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9941A-A774-594C-8708-F216A2923EAA}" type="slidenum">
              <a:rPr lang="en-HR" smtClean="0"/>
              <a:t>16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72400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05.10.2025.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05.10.2025.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198E-1BA7-9098-980A-539443720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Third session: Transferability and </a:t>
            </a:r>
            <a:r>
              <a:rPr lang="en-US" sz="31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waivability</a:t>
            </a:r>
            <a:r>
              <a:rPr lang="en-US" sz="3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copyright and performers' rights</a:t>
            </a:r>
            <a:br>
              <a:rPr lang="en-US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37CA4-7E25-98A1-D923-596F8F2EB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Exclusive exploitation rights and </a:t>
            </a:r>
            <a:r>
              <a:rPr lang="en-GB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claims to an equitable remuneration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14624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4BAB59-4A8C-60A9-4E97-C128D16FB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498862"/>
            <a:ext cx="10899423" cy="4840979"/>
          </a:xfrm>
        </p:spPr>
        <p:txBody>
          <a:bodyPr/>
          <a:lstStyle/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Instances for the second category of such claims are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fair compensation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case of the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exceptions or limitations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favour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copying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(‘blank tape levy’ – ‘fair compensation’) or of copying for one’s own use in case of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reprographic reproduction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(Articles 5(2)(a) and (b) of the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nformation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ociety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irective);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examples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remuneration claims in the field of exceptions or limitations in conjunction with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 and learning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many others. Such claims to an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remuneration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may be called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residual claims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 of the DSM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tailor made for this kind of claims as regards a possible participation of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publishers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proceeds from such claims managed by CMOs to whom the underlaying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exclusive rights have been transferred or licensed.</a:t>
            </a:r>
            <a:endParaRPr lang="en-US" sz="2100" dirty="0">
              <a:solidFill>
                <a:srgbClr val="1F2D6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2294FD-6117-B5A8-8209-596F11281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14401"/>
            <a:ext cx="10899423" cy="58446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 category</a:t>
            </a:r>
            <a:endParaRPr lang="en-HR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77775-B729-8C04-2A36-3C551CF7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sz="2100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68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B84FA8-A211-F47B-9F18-6F7A2FD99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68544"/>
            <a:ext cx="10899423" cy="4458879"/>
          </a:xfrm>
        </p:spPr>
        <p:txBody>
          <a:bodyPr/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one more kind of remuneration claims, namely such which are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directed against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user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rather against the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performing artist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contractors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As far as the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rental and lending rights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concerned, authors and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performing artists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or license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these rights (or statutory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 claims according to Article 6 of this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but enjoy a claim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an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</a:t>
            </a:r>
            <a:r>
              <a:rPr lang="en-US" sz="2100" u="sng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 or participation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en-US" sz="2100" u="sng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proceeds generated by the transferees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Article 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of the </a:t>
            </a:r>
            <a:r>
              <a:rPr lang="en-US" sz="2100" kern="1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ental and </a:t>
            </a:r>
            <a:r>
              <a:rPr lang="en-US" sz="2100" kern="1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ending </a:t>
            </a:r>
            <a:r>
              <a:rPr lang="en-US" sz="2100" kern="1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ights </a:t>
            </a:r>
            <a:r>
              <a:rPr lang="en-US" sz="2100" kern="1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irective - </a:t>
            </a:r>
            <a:r>
              <a:rPr lang="en-US" sz="21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participation claims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1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basic principle in the later DSM Directive was </a:t>
            </a:r>
            <a:r>
              <a:rPr lang="en-US" sz="2100" u="sng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extended to all copyright contracts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providing for an ‘</a:t>
            </a:r>
            <a:r>
              <a:rPr lang="en-US" sz="2100" u="sng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 and proportional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remuneration (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Article </a:t>
            </a:r>
            <a:r>
              <a:rPr lang="en-US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 of this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2958F0-D346-0E5B-DA5F-F6158CBF4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99242"/>
            <a:ext cx="10899423" cy="377072"/>
          </a:xfrm>
        </p:spPr>
        <p:txBody>
          <a:bodyPr>
            <a:noAutofit/>
          </a:bodyPr>
          <a:lstStyle/>
          <a:p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Third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category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claims</a:t>
            </a:r>
            <a:endParaRPr lang="en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B43D5-D506-0236-97C6-A86B0492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100" b="1" dirty="0"/>
              <a:t>11</a:t>
            </a:r>
            <a:endParaRPr lang="en-HR" sz="2100" b="1" dirty="0"/>
          </a:p>
        </p:txBody>
      </p:sp>
    </p:spTree>
    <p:extLst>
      <p:ext uri="{BB962C8B-B14F-4D97-AF65-F5344CB8AC3E}">
        <p14:creationId xmlns:p14="http://schemas.microsoft.com/office/powerpoint/2010/main" val="954623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4D25C8-F78B-38EB-43CF-0F7D8462F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545997"/>
            <a:ext cx="10899423" cy="5175478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far as </a:t>
            </a: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statutory claims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an 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remuneration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concerned, such claims are directed against the </a:t>
            </a:r>
            <a:r>
              <a:rPr lang="en-US" sz="21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shall </a:t>
            </a:r>
            <a:r>
              <a:rPr lang="en-US" sz="2100" u="sng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directly benefit the author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Droit de suite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48690" algn="just">
              <a:lnSpc>
                <a:spcPct val="107000"/>
              </a:lnSpc>
            </a:pP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Article 14ter of the Berne Convention – ‘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inalienable right’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48690" algn="just">
              <a:lnSpc>
                <a:spcPct val="107000"/>
              </a:lnSpc>
            </a:pP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3(1) of the 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Resale Right </a:t>
            </a:r>
            <a:r>
              <a:rPr lang="en-GB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 added: ‘</a:t>
            </a:r>
            <a:r>
              <a:rPr lang="en-US" sz="21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cannot be waived</a:t>
            </a:r>
            <a:r>
              <a:rPr lang="en-GB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Lending right 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substitute of the exclusive lending right (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of the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ental and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ights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irective)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7000"/>
              </a:lnSpc>
            </a:pP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specific regulation – 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sz="21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dedicated to authors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(and </a:t>
            </a:r>
            <a:r>
              <a:rPr lang="en-US" sz="21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performers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other 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matter 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applicable)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7000"/>
              </a:lnSpc>
            </a:pP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of the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ental and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ights </a:t>
            </a:r>
            <a:r>
              <a:rPr lang="en-US" sz="2100" cap="all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irective </a:t>
            </a:r>
            <a:r>
              <a:rPr lang="en-US" sz="21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analogously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inalienable (and cannot be waived)</a:t>
            </a:r>
            <a:endParaRPr lang="de-DE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D276D8-39B3-EC1C-A5AF-C73AC0842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187776"/>
            <a:ext cx="10899423" cy="697585"/>
          </a:xfrm>
        </p:spPr>
        <p:txBody>
          <a:bodyPr>
            <a:normAutofit fontScale="90000"/>
          </a:bodyPr>
          <a:lstStyle/>
          <a:p>
            <a:r>
              <a:rPr lang="en-US" sz="2400" i="1" dirty="0">
                <a:solidFill>
                  <a:srgbClr val="1F2D6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en-US" sz="24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Alienability and </a:t>
            </a:r>
            <a:r>
              <a:rPr lang="en-US" sz="2400" i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waivability</a:t>
            </a:r>
            <a:r>
              <a:rPr lang="en-US" sz="24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GB" sz="2400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claims to an equitable remuneration</a:t>
            </a:r>
            <a:b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79B7E-C698-F06F-E4B5-6ACD0348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12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1917198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267B888-A236-49B2-A5E3-4FCC9500B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536569"/>
            <a:ext cx="10899423" cy="4819782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Residual claims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an 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remuneration substituting certain exclusive rights as </a:t>
            </a:r>
            <a:r>
              <a:rPr lang="en-US" sz="21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en-GB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reproduction right 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(in cases where specific </a:t>
            </a:r>
            <a:r>
              <a:rPr lang="en-US" sz="2100" u="sng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exceptions or limitation</a:t>
            </a:r>
            <a:r>
              <a:rPr lang="en-US" sz="2100" u="sng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applied)</a:t>
            </a:r>
            <a:endParaRPr lang="de-DE" sz="2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claims are dedicated to the </a:t>
            </a:r>
            <a:r>
              <a:rPr lang="en-US" sz="21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</a:t>
            </a:r>
            <a:r>
              <a:rPr lang="en-GB" sz="21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holders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as enumerated </a:t>
            </a:r>
            <a:r>
              <a:rPr lang="en-GB" sz="2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Article 2 of the 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Society Directive (ECJ „</a:t>
            </a:r>
            <a:r>
              <a:rPr lang="en-GB" sz="2100" i="1" u="sng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Luksan</a:t>
            </a:r>
            <a:r>
              <a:rPr lang="en-GB" sz="21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/van der Let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“)</a:t>
            </a:r>
            <a:endParaRPr lang="de-DE" sz="2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Confirmed in 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en-US" sz="2100" u="sng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VG Wort</a:t>
            </a:r>
            <a:r>
              <a:rPr lang="en-US" sz="21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/Kyocera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“: no claims for publishers, because no specific related right</a:t>
            </a:r>
            <a:endParaRPr lang="de-DE" sz="2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led to the introduction of an optional </a:t>
            </a:r>
            <a:r>
              <a:rPr lang="en-US" sz="21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claim of publishers to participate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proceeds of such 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 claims in </a:t>
            </a:r>
            <a:r>
              <a:rPr lang="en-GB" sz="21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Article 14 of the Digital Single Market Directive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which is an indirect confirmation of the principle</a:t>
            </a:r>
            <a:endParaRPr lang="de-DE" sz="2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why also these claims to an 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remuneration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deemed </a:t>
            </a:r>
            <a:r>
              <a:rPr lang="en-US" sz="2100" u="sng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inalienable and may not be waived</a:t>
            </a:r>
            <a:endParaRPr lang="de-DE" sz="2100" u="sng" dirty="0">
              <a:solidFill>
                <a:schemeClr val="tx1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de-DE" sz="2100" dirty="0">
              <a:solidFill>
                <a:schemeClr val="tx1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FE00AED-E5B4-4295-8B8E-39B42AA37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019" y="763572"/>
            <a:ext cx="9358692" cy="377072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Residual claims</a:t>
            </a:r>
            <a:endParaRPr lang="de-DE" sz="24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C1E7963-5132-40F5-8E4A-64C239C9A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13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1737635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0727F13-F6E5-4613-83EF-F64022C5D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753387"/>
            <a:ext cx="10899423" cy="4586454"/>
          </a:xfrm>
        </p:spPr>
        <p:txBody>
          <a:bodyPr/>
          <a:lstStyle/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ECJ in „</a:t>
            </a:r>
            <a:r>
              <a:rPr lang="en-US" sz="21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Luksan/van der Let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speaks of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unwaivability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(without explicitly mentioning inalienability)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inalienability is included as well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7000"/>
              </a:lnSpc>
            </a:pP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transfer of rights in some way also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includes a waiver</a:t>
            </a:r>
            <a:endParaRPr lang="de-DE" sz="21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7000"/>
              </a:lnSpc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claims to an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remuneration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100" u="sng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favour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 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holders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whereas other enjoy independent claims to remuneration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90600" indent="-91440" algn="just">
              <a:lnSpc>
                <a:spcPct val="107000"/>
              </a:lnSpc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VG Wort</a:t>
            </a:r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/Kyocera”: if such claims should be transferrable they could be transferred to publishers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7000"/>
              </a:lnSpc>
              <a:spcAft>
                <a:spcPts val="800"/>
              </a:spcAft>
            </a:pP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even when alienability (transferability) should be argued, as is the case with regard to the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rental right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there is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unwaivable claim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an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equitable remuneration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(principle set out in 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ental and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ights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irective and in 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DSM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F0A1D13-0AB6-4CBA-86F7-7F00B12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23828"/>
            <a:ext cx="10899423" cy="56560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24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Luksan/van der Let</a:t>
            </a:r>
            <a:r>
              <a:rPr lang="en-US" sz="2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de-DE" sz="24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9E180E-4D7D-478E-92E5-CF2A00D82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14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719845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C57B070C-0105-418F-B14F-70D3785B4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40265"/>
            <a:ext cx="10899423" cy="4699576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Claims to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participate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proceeds of the exploitation of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exclusive rights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Claims of participation directed to the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performing artist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contractor are to be considered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inalienable (and unwaivable)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well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0000"/>
              </a:lnSpc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such claims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0000"/>
              </a:lnSpc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claims against themselves would perish upon </a:t>
            </a:r>
            <a:r>
              <a:rPr lang="en-US" sz="2100" i="1" u="sng" dirty="0" err="1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confusio</a:t>
            </a:r>
            <a:endParaRPr lang="de-DE" sz="2100" u="sng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algn="just">
              <a:lnSpc>
                <a:spcPct val="100000"/>
              </a:lnSpc>
              <a:spcAft>
                <a:spcPts val="800"/>
              </a:spcAft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week bargaining position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(DSM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 Recital 72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ECJ)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“(72) Authors and performers </a:t>
            </a:r>
            <a:r>
              <a:rPr lang="en-US" sz="21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 to be in the weaker contractual position</a:t>
            </a:r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when they grant a </a:t>
            </a:r>
            <a:r>
              <a:rPr lang="en-US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licence</a:t>
            </a:r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transfer their rights, including through their own companies, for the purposes of exploitation in return for remuneration, and those natural persons </a:t>
            </a:r>
            <a:r>
              <a:rPr lang="en-US" sz="21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 the protection</a:t>
            </a:r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provided for by this Directive to be able to fully benefit from the rights harmonized under Union law. …”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823F3D8-4B10-458D-9C40-7B3750641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70962"/>
            <a:ext cx="10899423" cy="471340"/>
          </a:xfrm>
        </p:spPr>
        <p:txBody>
          <a:bodyPr>
            <a:normAutofit/>
          </a:bodyPr>
          <a:lstStyle/>
          <a:p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claims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749648-D478-4DDD-B36B-664F28419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15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1568552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9349816-5AEA-40B6-B975-C26C5F9B9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30837"/>
            <a:ext cx="10899423" cy="4709003"/>
          </a:xfrm>
        </p:spPr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development in some </a:t>
            </a:r>
            <a:r>
              <a:rPr lang="en-GB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 States as </a:t>
            </a:r>
            <a:r>
              <a:rPr lang="en-GB" sz="34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GB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Germany – </a:t>
            </a:r>
            <a:r>
              <a:rPr lang="en-GB" sz="3400" dirty="0" err="1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Swizzerland</a:t>
            </a:r>
            <a:endParaRPr lang="de-DE" sz="34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way the </a:t>
            </a:r>
            <a:r>
              <a:rPr lang="en-US" sz="34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left to the </a:t>
            </a:r>
            <a:r>
              <a:rPr lang="en-GB" sz="3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US" sz="3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</a:t>
            </a: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contractors, whereas at the same time authors have an independent </a:t>
            </a:r>
            <a:r>
              <a:rPr lang="en-US" sz="34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 claim</a:t>
            </a: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 fair </a:t>
            </a:r>
            <a:r>
              <a:rPr lang="en-GB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</a:t>
            </a:r>
            <a:r>
              <a:rPr lang="en-GB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which is directly </a:t>
            </a:r>
            <a:r>
              <a:rPr lang="en-GB" sz="34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directed against the user</a:t>
            </a:r>
          </a:p>
          <a:p>
            <a:pPr marL="800100" lvl="1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Integral cable </a:t>
            </a:r>
            <a:r>
              <a:rPr lang="en-GB" sz="3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distribution (Germany)</a:t>
            </a:r>
          </a:p>
          <a:p>
            <a:pPr marL="800100" lvl="1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3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uploading of user generated content UGC (Germany)</a:t>
            </a:r>
          </a:p>
          <a:p>
            <a:pPr marL="800100" lvl="1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de-DE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Swiss </a:t>
            </a:r>
            <a:r>
              <a:rPr lang="de-DE" sz="3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</a:t>
            </a:r>
            <a:endParaRPr lang="de-DE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way authors are </a:t>
            </a:r>
            <a:r>
              <a:rPr lang="en-US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dependent upon the </a:t>
            </a:r>
            <a:r>
              <a:rPr lang="en-GB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</a:t>
            </a:r>
            <a:r>
              <a:rPr lang="en-US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seeping through the funnel of the chain of exploitation</a:t>
            </a:r>
            <a:r>
              <a:rPr lang="en-US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which often results into </a:t>
            </a:r>
            <a:r>
              <a:rPr lang="en-US" sz="34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minimal participating interests</a:t>
            </a:r>
            <a:r>
              <a:rPr lang="en-US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even into ‘a plenty of nothing’ – think of </a:t>
            </a:r>
            <a:r>
              <a:rPr lang="en-US" sz="34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music streaming</a:t>
            </a: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internet</a:t>
            </a:r>
            <a:endParaRPr lang="de-DE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course, also such direct claims must be </a:t>
            </a:r>
            <a:r>
              <a:rPr lang="en-US" sz="34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34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alienable and unwaivable</a:t>
            </a: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they are to fulfil their function</a:t>
            </a:r>
            <a:endParaRPr lang="de-DE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65BA4DC-29A9-46E1-BDC1-D97BF42FE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107" y="904973"/>
            <a:ext cx="7239785" cy="904973"/>
          </a:xfrm>
        </p:spPr>
        <p:txBody>
          <a:bodyPr>
            <a:noAutofit/>
          </a:bodyPr>
          <a:lstStyle/>
          <a:p>
            <a:r>
              <a:rPr lang="en-GB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(c) Direct 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 </a:t>
            </a:r>
            <a:r>
              <a:rPr lang="en-GB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claims 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preserving exclusive rights of licensees</a:t>
            </a:r>
            <a:b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4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7B59A3-2204-4693-8623-3EC809F5D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16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3728624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11D8172-8558-40D8-8AB8-BB7DE29C9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04865"/>
            <a:ext cx="10899423" cy="4734975"/>
          </a:xfrm>
        </p:spPr>
        <p:txBody>
          <a:bodyPr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TDM: Reservation and interdiction pursuant to Article 4(3) of the DSM Directive</a:t>
            </a:r>
          </a:p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 de TDM : réserve et interdiction conformément à l'article 4 al 3 de la directive DSM</a:t>
            </a:r>
          </a:p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TDM: Reserva e interdicción de conformidad con el art.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al 3 de la directive DSM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TDM: Оговорка и запрет в соответствии с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al 3 de la directive DSM </a:t>
            </a:r>
          </a:p>
          <a:p>
            <a:pPr algn="ctr"/>
            <a:r>
              <a:rPr lang="ja-JP" alt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請勿用於 </a:t>
            </a:r>
            <a:r>
              <a:rPr lang="de-DE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TDM</a:t>
            </a:r>
          </a:p>
          <a:p>
            <a:pPr algn="ctr"/>
            <a:r>
              <a:rPr lang="ar-AE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لا يستخدم مع </a:t>
            </a:r>
            <a:r>
              <a:rPr lang="de-DE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TDM</a:t>
            </a:r>
          </a:p>
          <a:p>
            <a:pPr algn="ctr"/>
            <a:endParaRPr lang="de-DE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F6BEA63-6AB8-4264-9B43-8F2543ECA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620" y="933061"/>
            <a:ext cx="7445829" cy="737119"/>
          </a:xfrm>
        </p:spPr>
        <p:txBody>
          <a:bodyPr>
            <a:normAutofit/>
          </a:bodyPr>
          <a:lstStyle/>
          <a:p>
            <a:pPr algn="ctr"/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Reservation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F23CB6-9959-4034-A008-4B885462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17</a:t>
            </a:r>
            <a:endParaRPr lang="en-HR" sz="2400" b="1" dirty="0"/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4A769EAF-0FA0-4C7B-97C4-0E8D71F8C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27593"/>
              </p:ext>
            </p:extLst>
          </p:nvPr>
        </p:nvGraphicFramePr>
        <p:xfrm>
          <a:off x="92075" y="92075"/>
          <a:ext cx="8985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jekt-Manager-Shellobjekt" showAsIcon="1" r:id="rId2" imgW="899089" imgH="518081" progId="Package">
                  <p:embed/>
                </p:oleObj>
              </mc:Choice>
              <mc:Fallback>
                <p:oleObj name="Objekt-Manager-Shellobjekt" showAsIcon="1" r:id="rId2" imgW="899089" imgH="518081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89852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E1E71955-8BFA-4AAB-89F6-C34BCF274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815768"/>
              </p:ext>
            </p:extLst>
          </p:nvPr>
        </p:nvGraphicFramePr>
        <p:xfrm>
          <a:off x="92075" y="92075"/>
          <a:ext cx="8985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bjekt-Manager-Shellobjekt" showAsIcon="1" r:id="rId4" imgW="899089" imgH="518081" progId="Package">
                  <p:embed/>
                </p:oleObj>
              </mc:Choice>
              <mc:Fallback>
                <p:oleObj name="Objekt-Manager-Shellobjekt" showAsIcon="1" r:id="rId4" imgW="899089" imgH="518081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89852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3825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6227AD-23D0-9541-15E9-FDE80B0EC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593889"/>
            <a:ext cx="6021239" cy="526015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HR" sz="3600" b="1" dirty="0"/>
              <a:t>THANK YOU FOR YOUR ATTENTION!</a:t>
            </a:r>
            <a:endParaRPr lang="de-DE" sz="3600" b="1" dirty="0"/>
          </a:p>
          <a:p>
            <a:pPr algn="ctr">
              <a:lnSpc>
                <a:spcPct val="150000"/>
              </a:lnSpc>
            </a:pPr>
            <a:r>
              <a:rPr lang="de-DE" sz="32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Hvala </a:t>
            </a:r>
            <a:r>
              <a:rPr lang="de-DE" sz="3200" b="1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vam</a:t>
            </a:r>
            <a:r>
              <a:rPr lang="de-DE" sz="3200" b="1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na </a:t>
            </a:r>
            <a:r>
              <a:rPr lang="de-DE" sz="3200" b="1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pažnji</a:t>
            </a:r>
            <a:endParaRPr lang="de-DE" sz="3200" b="1" i="0" dirty="0">
              <a:solidFill>
                <a:srgbClr val="111111"/>
              </a:solidFill>
              <a:effectLst/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3200" b="1" dirty="0" err="1"/>
              <a:t>Köszönöm</a:t>
            </a:r>
            <a:r>
              <a:rPr lang="de-DE" sz="3200" b="1" dirty="0"/>
              <a:t> a </a:t>
            </a:r>
            <a:r>
              <a:rPr lang="de-DE" sz="3200" b="1" dirty="0" err="1"/>
              <a:t>figyelmüket</a:t>
            </a:r>
            <a:endParaRPr lang="de-DE" sz="3200" b="1" dirty="0">
              <a:solidFill>
                <a:srgbClr val="11111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HR" sz="3200" b="1" dirty="0"/>
          </a:p>
        </p:txBody>
      </p:sp>
    </p:spTree>
    <p:extLst>
      <p:ext uri="{BB962C8B-B14F-4D97-AF65-F5344CB8AC3E}">
        <p14:creationId xmlns:p14="http://schemas.microsoft.com/office/powerpoint/2010/main" val="321497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56E397-6334-358D-CD3E-B02C1C4AB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026763"/>
            <a:ext cx="10899423" cy="4313078"/>
          </a:xfrm>
        </p:spPr>
        <p:txBody>
          <a:bodyPr>
            <a:normAutofit lnSpcReduction="10000"/>
          </a:bodyPr>
          <a:lstStyle/>
          <a:p>
            <a:pPr marL="588645"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Exclusive exploitation rights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en-US" sz="1800" b="1" i="1" dirty="0">
                <a:solidFill>
                  <a:srgbClr val="1F2D6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en-US" sz="1800" b="1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Transferability</a:t>
            </a:r>
            <a:endParaRPr lang="de-DE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Exploitation rights </a:t>
            </a:r>
            <a:r>
              <a:rPr lang="en-US" sz="1800" dirty="0">
                <a:solidFill>
                  <a:srgbClr val="1F2D6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regards their economic effect </a:t>
            </a:r>
            <a:r>
              <a:rPr lang="en-US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be </a:t>
            </a:r>
            <a:r>
              <a:rPr lang="en-US" sz="18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transferrable</a:t>
            </a:r>
            <a:r>
              <a:rPr lang="en-US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principle</a:t>
            </a:r>
            <a:r>
              <a:rPr lang="en-US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order to enable the </a:t>
            </a:r>
            <a:r>
              <a:rPr lang="en-GB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</a:t>
            </a:r>
            <a:r>
              <a:rPr lang="en-US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contractor to exploit (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to let others exploit</a:t>
            </a:r>
            <a:r>
              <a:rPr lang="en-US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the 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other </a:t>
            </a:r>
            <a:r>
              <a:rPr lang="en-GB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matter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defend his or her legal position against infringers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However, there should be </a:t>
            </a:r>
            <a:r>
              <a:rPr lang="en-GB" sz="18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restrictions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provided for in order to </a:t>
            </a:r>
            <a:r>
              <a:rPr lang="en-GB" sz="18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 authors and </a:t>
            </a:r>
            <a:r>
              <a:rPr lang="en-US" sz="18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performing artists</a:t>
            </a:r>
            <a:r>
              <a:rPr lang="en-US" sz="18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being disadvantaged </a:t>
            </a:r>
            <a:r>
              <a:rPr lang="en-GB" sz="1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consequence of their weaker bargaining position which is explicitly acknowledged in European copyright law - these questions shall be dealt with </a:t>
            </a:r>
            <a:r>
              <a:rPr lang="en-GB" sz="18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more detail in the following sessions</a:t>
            </a:r>
            <a:endParaRPr lang="de-DE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Besonderheit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 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Recital 72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DSM Directive: ‘Authors and performers tend to be in the </a:t>
            </a:r>
            <a:r>
              <a:rPr lang="en-US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weaker contractual position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when they grant 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licence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transfer their rights, …’.</a:t>
            </a:r>
          </a:p>
          <a:p>
            <a:pPr algn="just"/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Also, see ECJ 6 March 2025 C‑575/23 </a:t>
            </a:r>
            <a:r>
              <a:rPr lang="en-US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Orchestre</a:t>
            </a:r>
            <a:r>
              <a:rPr lang="en-U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de Belgique.</a:t>
            </a:r>
            <a:endParaRPr lang="de-D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3949EA-0012-C5CA-EF23-B99F9B86F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61" y="1462406"/>
            <a:ext cx="10899423" cy="658626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Exclusive exploitation rights and </a:t>
            </a:r>
            <a:r>
              <a:rPr lang="en-GB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claims to an equitable remuneration</a:t>
            </a:r>
            <a:br>
              <a:rPr lang="en-HR" dirty="0"/>
            </a:br>
            <a:endParaRPr lang="en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CE367-8C64-ABB0-47BF-13B3971D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1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424183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B0CDC7-EAF2-0B40-EEE9-D8A28D04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68545"/>
            <a:ext cx="10899423" cy="4671296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to the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such transfer of rights the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treaties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silent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this issue as well as the copyright </a:t>
            </a:r>
            <a:r>
              <a:rPr lang="en-US" sz="21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acquis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European Union. This is why the </a:t>
            </a:r>
            <a:r>
              <a:rPr lang="en-US" sz="21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provisions of the DSM </a:t>
            </a:r>
            <a:r>
              <a:rPr lang="en-GB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Directive related to authors’ rights contracts speak of both a transfer </a:t>
            </a:r>
            <a:r>
              <a:rPr lang="en-GB" sz="2100" kern="100" spc="-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licence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However, it is to be noticed in this context that a transfer to third parties of 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copyright </a:t>
            </a:r>
            <a:r>
              <a:rPr lang="en-US" sz="2100" b="1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such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including both moral rights and exploitation rights</a:t>
            </a:r>
            <a:r>
              <a:rPr lang="en-GB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—for reasons related to the inalienability of the author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moral rights—is </a:t>
            </a:r>
            <a:r>
              <a:rPr lang="en-US" sz="2100" b="1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permitted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This is why the question of whether the authors’ exclusive exploitation rights may be transferred or only licensed to third parties depends upon the </a:t>
            </a:r>
            <a:r>
              <a:rPr lang="en-US" sz="2100" b="1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 system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which may be of a ‘</a:t>
            </a:r>
            <a:r>
              <a:rPr lang="en-US" sz="2100" b="1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monistic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or ‘</a:t>
            </a:r>
            <a:r>
              <a:rPr lang="en-US" sz="2100" b="1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dualistic</a:t>
            </a:r>
            <a:r>
              <a:rPr lang="en-US" sz="2100" kern="1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nature.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Dualistic approach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legislations that </a:t>
            </a:r>
            <a:r>
              <a:rPr lang="en-US" sz="2100" kern="1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committed to a </a:t>
            </a:r>
            <a:r>
              <a:rPr lang="en-US" sz="2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dualistic system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such as in France the </a:t>
            </a:r>
            <a:r>
              <a:rPr lang="en-GB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US" sz="21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exploitations rights may be transferred to third parties since moral rights are granted separately and are ‘</a:t>
            </a:r>
            <a:r>
              <a:rPr lang="en-US" sz="21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perpétuel</a:t>
            </a:r>
            <a:r>
              <a:rPr lang="en-US" sz="21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inaliénable</a:t>
            </a:r>
            <a:r>
              <a:rPr lang="en-US" sz="21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imprescriptible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 (</a:t>
            </a:r>
            <a:r>
              <a:rPr lang="en-GB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L121-1 du CIP)</a:t>
            </a:r>
            <a:endParaRPr lang="de-DE" sz="2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A6A9DA-EBAD-5EAD-6216-6A9C67D4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820132"/>
            <a:ext cx="10899423" cy="518474"/>
          </a:xfrm>
        </p:spPr>
        <p:txBody>
          <a:bodyPr>
            <a:noAutofit/>
          </a:bodyPr>
          <a:lstStyle/>
          <a:p>
            <a:pPr algn="ctr"/>
            <a:r>
              <a:rPr lang="en-US" sz="2000" b="1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 Organization of transfer</a:t>
            </a:r>
            <a:endParaRPr lang="en-HR" sz="20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E6731-9FAC-5CD1-46F9-23F526C9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2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158370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239E77-CDAE-E5C1-6306-138C6326E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59118"/>
            <a:ext cx="10899423" cy="4680723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contrary in legislatures with a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monistic approach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total transfer of rights is not allowed as this is the case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German and Austrian law.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According to this special regime copyright as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 is inalienable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(untransferable) </a:t>
            </a:r>
            <a:r>
              <a:rPr lang="en-US" sz="21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 </a:t>
            </a:r>
            <a:r>
              <a:rPr lang="en-US" sz="2100" i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vivos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a transfer replaced by the granting of exclusive or non-exclusive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licences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specific nature.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However, the </a:t>
            </a:r>
            <a:r>
              <a:rPr lang="en-GB" sz="2100" u="sng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dogmatic design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GB" sz="2100" dirty="0">
                <a:solidFill>
                  <a:srgbClr val="1F2D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regime is a special one: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Exclusive licences, called </a:t>
            </a:r>
            <a:r>
              <a:rPr lang="en-GB" sz="2100" i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Werknutzungs</a:t>
            </a:r>
            <a:r>
              <a:rPr lang="en-GB" sz="2100" i="1" u="sng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rechte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sole and exclusive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at the same time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rights </a:t>
            </a:r>
            <a:r>
              <a:rPr lang="en-GB" sz="2100" i="1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rem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‘created’ by the author in the person of his or her contractor. This means that the licensee may conclude sub-licence agreements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his or her own name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is the case with regard to the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prosecution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copyright infringements.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the other hand,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non-exclusive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licences (so-called </a:t>
            </a:r>
            <a:r>
              <a:rPr lang="en-GB" sz="2100" i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Werknutzungs</a:t>
            </a:r>
            <a:r>
              <a:rPr lang="en-GB" sz="2100" i="1" u="sng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bewilligungen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only granted on a </a:t>
            </a:r>
            <a:r>
              <a:rPr lang="en-GB" sz="21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contractual basis </a:t>
            </a:r>
            <a:r>
              <a:rPr lang="en-GB" sz="21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therefore do not confer any right to take legal action in one's own name.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0CEF24-4665-22B9-7A69-912659086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42681"/>
            <a:ext cx="10899423" cy="471339"/>
          </a:xfrm>
        </p:spPr>
        <p:txBody>
          <a:bodyPr>
            <a:noAutofit/>
          </a:bodyPr>
          <a:lstStyle/>
          <a:p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Monistic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endParaRPr lang="en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B3E21-F7D5-F2EC-AEA7-254B51C8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3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49600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51B81C5-B702-46D0-B402-CA8996011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423448"/>
            <a:ext cx="10899423" cy="5434552"/>
          </a:xfrm>
        </p:spPr>
        <p:txBody>
          <a:bodyPr>
            <a:normAutofit fontScale="47500" lnSpcReduction="20000"/>
          </a:bodyPr>
          <a:lstStyle/>
          <a:p>
            <a:pPr marL="9144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this </a:t>
            </a:r>
            <a:r>
              <a:rPr lang="en-GB" sz="38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two problems are resolved at one go:</a:t>
            </a:r>
            <a:endParaRPr lang="de-DE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First, moral rights are not affected at all and remain with the author or </a:t>
            </a:r>
            <a:r>
              <a:rPr lang="en-US" sz="3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performing artist</a:t>
            </a:r>
            <a:endParaRPr lang="de-DE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2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Second, if the </a:t>
            </a:r>
            <a:r>
              <a:rPr lang="en-GB" sz="3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en-US" sz="3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’s </a:t>
            </a:r>
            <a:r>
              <a:rPr lang="en-US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contractor should </a:t>
            </a:r>
            <a:r>
              <a:rPr lang="en-US" sz="38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waive </a:t>
            </a:r>
            <a:r>
              <a:rPr lang="en-US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or her </a:t>
            </a:r>
            <a:r>
              <a:rPr lang="en-GB" sz="3800" i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Werknutzungsrecht</a:t>
            </a: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for whatever reason should n</a:t>
            </a:r>
            <a:r>
              <a:rPr lang="en-GB" sz="38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more exist </a:t>
            </a: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GB" sz="38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the event of the </a:t>
            </a:r>
            <a:r>
              <a:rPr lang="en-GB" sz="38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dissolution </a:t>
            </a: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a legal entity, </a:t>
            </a:r>
            <a:r>
              <a:rPr lang="en-GB" sz="38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38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restriction on copyright is lifted</a:t>
            </a:r>
            <a:r>
              <a:rPr lang="en-US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copyright is restored to its original scope </a:t>
            </a:r>
            <a:r>
              <a:rPr lang="en-GB" sz="38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(so-called elasticity principle) without any act of (explicit or tacit) ‘re-retransfer’ being necessary</a:t>
            </a:r>
          </a:p>
          <a:p>
            <a:pPr lvl="0" algn="just">
              <a:lnSpc>
                <a:spcPct val="107000"/>
              </a:lnSpc>
            </a:pPr>
            <a:r>
              <a:rPr lang="en-US" sz="42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Case of an </a:t>
            </a:r>
            <a:r>
              <a:rPr lang="en-US" sz="4200" b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escheased</a:t>
            </a:r>
            <a:r>
              <a:rPr lang="en-US" sz="42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estate</a:t>
            </a:r>
            <a:endParaRPr lang="de-DE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heirs at all and no reversion to the state for an </a:t>
            </a:r>
            <a:r>
              <a:rPr lang="en-US" sz="44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escheased</a:t>
            </a: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estate provided for copyright cases or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 reversion is provided for, but the state does not accept the inheritance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the estate fall into the public domain?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Answer depends upon the national inheritance law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1" algn="just">
              <a:lnSpc>
                <a:spcPct val="107000"/>
              </a:lnSpc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heirless good – public domain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1" algn="just">
              <a:lnSpc>
                <a:spcPct val="107000"/>
              </a:lnSpc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continuing </a:t>
            </a:r>
            <a:r>
              <a:rPr lang="en-US" sz="4400" i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hereditas</a:t>
            </a:r>
            <a:r>
              <a:rPr lang="en-US" sz="4400" i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iacens</a:t>
            </a: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administration by a property administrator or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1" algn="just">
              <a:lnSpc>
                <a:spcPct val="107000"/>
              </a:lnSpc>
              <a:spcAft>
                <a:spcPts val="800"/>
              </a:spcAft>
            </a:pPr>
            <a:r>
              <a:rPr lang="en-US" sz="44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reversion to the competent CMO (using the proceeds for social, cultural or educational purposes)</a:t>
            </a:r>
            <a:endParaRPr lang="de-DE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3A324A7-CACB-4068-B08E-FA47F58BC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99240"/>
            <a:ext cx="10899423" cy="329939"/>
          </a:xfrm>
        </p:spPr>
        <p:txBody>
          <a:bodyPr>
            <a:normAutofit fontScale="90000"/>
          </a:bodyPr>
          <a:lstStyle/>
          <a:p>
            <a:r>
              <a:rPr lang="de-DE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</a:t>
            </a:r>
            <a:r>
              <a:rPr lang="de-DE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de-DE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endParaRPr lang="de-DE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801C26C-FBCC-4C32-94D9-EE4D33AFE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5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322040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FCE012-23C3-A1ED-E365-351C5F386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626" y="1489435"/>
            <a:ext cx="10899423" cy="4850405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question of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waivability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economic rights is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regulated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neither in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en-US" sz="2100" spc="-5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opyright nor on the </a:t>
            </a:r>
            <a:r>
              <a:rPr lang="en-US" sz="2100" dirty="0" err="1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Europen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level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Rather it is a matter of national legislature. The approaches differ largely from each other.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far as every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en-US" sz="21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other subject matter includes in some way a waiver of some of the specific rights of the author or their exercise the provisions on </a:t>
            </a:r>
            <a:r>
              <a:rPr lang="en-US" sz="21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opyright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agreements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apply. In some legislations the author or performing artist may prosecute infringements of his or her rights even in fields for which an exclusive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 been granted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one hand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question arises whether the author may wave his or her economic rights vis-à-vis the (general)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unilaterally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According to the dominant opinion this is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permitted in principle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whereby a (formal) acceptance of such waiver (by the general public) is neither feasible nor required. In some cases, however, the waiving of particular prerogatives are excluded (for a specified period of time).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16B202-03BC-A693-BA17-19EF8A08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131216"/>
            <a:ext cx="10899423" cy="527902"/>
          </a:xfrm>
        </p:spPr>
        <p:txBody>
          <a:bodyPr>
            <a:normAutofit fontScale="90000"/>
          </a:bodyPr>
          <a:lstStyle/>
          <a:p>
            <a:r>
              <a:rPr lang="en-US" sz="27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7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Waivability</a:t>
            </a:r>
            <a:br>
              <a:rPr lang="de-DE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HR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F9754-9777-0825-83D2-419F8960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6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217446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840AE1-61E0-5EDC-7D14-531F3EBF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611985"/>
            <a:ext cx="10899423" cy="472785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 waivers are </a:t>
            </a:r>
            <a:r>
              <a:rPr lang="en-US" sz="2100" dirty="0">
                <a:solidFill>
                  <a:srgbClr val="1F2D6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permitted only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equivalent conditions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set out with regard to bilateral agreements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including restrictions as to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substance or form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such case the waiver is deemed a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non-exclusive </a:t>
            </a:r>
            <a:r>
              <a:rPr lang="en-US" sz="2100" u="sng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granted to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public or a specific segment thereof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certain conditions (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CC </a:t>
            </a:r>
            <a:r>
              <a:rPr lang="en-US" sz="21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licences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In any case, such waivers are to be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interpreted </a:t>
            </a:r>
            <a:r>
              <a:rPr lang="en-US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narrowly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other hand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it is argued with good reasons that the author may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wave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or her economic rights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unrestrictedly (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whole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This is to be deduced from the very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sz="21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opyright protection and its moral rights aspects.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legislations which accept the waiver of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authors’ rights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such in favor of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co-authors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co-performers, such regulation may serve as an </a:t>
            </a:r>
            <a:r>
              <a:rPr lang="en-US" sz="2100" i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100" i="1" dirty="0" err="1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contrario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8572A-ABF0-CD63-7969-6EA13B560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055803"/>
            <a:ext cx="10899423" cy="556181"/>
          </a:xfrm>
        </p:spPr>
        <p:txBody>
          <a:bodyPr>
            <a:normAutofit/>
          </a:bodyPr>
          <a:lstStyle/>
          <a:p>
            <a:r>
              <a:rPr lang="de-DE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endParaRPr lang="en-H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E0015-9F69-FAC2-EB07-D3E90BD8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7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250940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01D005-AE87-2CB4-4A46-29D1C0F69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1414022"/>
            <a:ext cx="10899423" cy="4925819"/>
          </a:xfrm>
        </p:spPr>
        <p:txBody>
          <a:bodyPr>
            <a:normAutofit fontScale="77500" lnSpcReduction="20000"/>
          </a:bodyPr>
          <a:lstStyle/>
          <a:p>
            <a:pPr marL="342900" lvl="0" indent="-342900" algn="just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principle, also </a:t>
            </a:r>
            <a:r>
              <a:rPr lang="en-US" sz="23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tacit unilateral declarations 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permitted (</a:t>
            </a:r>
            <a:r>
              <a:rPr lang="en-US" sz="23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implied permissions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For instance, the German Federal Court of Justice (</a:t>
            </a:r>
            <a:r>
              <a:rPr lang="en-US" sz="23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BGH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repeatedly has assumed the author’s silent consent to the reproduction of </a:t>
            </a:r>
            <a:r>
              <a:rPr lang="en-US" sz="23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opyright </a:t>
            </a:r>
            <a:r>
              <a:rPr lang="en-US" sz="23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within so-called </a:t>
            </a:r>
            <a:r>
              <a:rPr lang="en-US" sz="23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preview images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i="1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Vorschaubilder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of search engines or – recently – with regard to a </a:t>
            </a:r>
            <a:r>
              <a:rPr lang="en-US" sz="2300" spc="-5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opyright photo included in the design of a </a:t>
            </a:r>
            <a:r>
              <a:rPr lang="en-US" sz="23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wall paper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which for its part was used publicly </a:t>
            </a:r>
            <a:r>
              <a:rPr lang="en-US" sz="23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Denkanstoß</a:t>
            </a:r>
            <a:endParaRPr lang="de-D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However,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case law of the </a:t>
            </a:r>
            <a:r>
              <a:rPr lang="en-US" sz="23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ECJ 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300" i="1" u="sng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Soulier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correctly has stated the author’s tacit consent is to be </a:t>
            </a:r>
            <a:r>
              <a:rPr lang="en-US" sz="23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interpreted </a:t>
            </a:r>
            <a:r>
              <a:rPr lang="en-US" sz="23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narrowly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en-US" sz="23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utmost caution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order to </a:t>
            </a:r>
            <a:r>
              <a:rPr lang="en-US" sz="23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erosion of </a:t>
            </a:r>
            <a:r>
              <a:rPr lang="en-US" sz="2300" spc="-5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3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opyright protection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lnSpc>
                <a:spcPct val="12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may also be argued that the assumption of silent consent eventually amounts to sort of extending the </a:t>
            </a:r>
            <a:r>
              <a:rPr lang="en-US" sz="23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closed set of exceptions or limitations</a:t>
            </a:r>
            <a:r>
              <a:rPr lang="en-US" sz="23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set out </a:t>
            </a:r>
            <a:r>
              <a:rPr lang="en-US" sz="23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Article 5 of the </a:t>
            </a:r>
            <a:r>
              <a:rPr lang="en-US" sz="23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nformation </a:t>
            </a:r>
            <a:r>
              <a:rPr lang="en-US" sz="23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ociety </a:t>
            </a:r>
            <a:r>
              <a:rPr lang="en-US" sz="23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irective and extended to some extent by the Digital Single Market Directive.</a:t>
            </a:r>
          </a:p>
          <a:p>
            <a:pPr marL="800100" lvl="1" indent="-342900" algn="just">
              <a:lnSpc>
                <a:spcPct val="12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Also, it may be argued that the assumption of tacit consent vis-à-vis the general public eventually results on sort of </a:t>
            </a:r>
            <a:r>
              <a:rPr lang="en-US" sz="23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formality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namely the necessity of a </a:t>
            </a:r>
            <a:r>
              <a:rPr lang="en-US" sz="23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declaration to the contrary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which ultimately corresponds to a </a:t>
            </a:r>
            <a:r>
              <a:rPr lang="en-US" sz="23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copyright notice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For this reason one may even ascertain sort of revival of the copyright notice or other formalities as </a:t>
            </a:r>
            <a:r>
              <a:rPr lang="en-US" sz="2300" dirty="0" err="1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3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providing for TPMs or an explicit (machine-readable) reservation (think of TDM under the DSM Directive)</a:t>
            </a:r>
            <a:endParaRPr lang="de-DE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H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F77197-CD21-5D4E-E64E-19BCE657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999242"/>
            <a:ext cx="10899423" cy="414780"/>
          </a:xfrm>
        </p:spPr>
        <p:txBody>
          <a:bodyPr>
            <a:normAutofit/>
          </a:bodyPr>
          <a:lstStyle/>
          <a:p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Implied unilateral consent</a:t>
            </a:r>
            <a:endParaRPr lang="en-HR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D1E61-C3A9-2B00-2467-D77BC997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8</a:t>
            </a:r>
            <a:endParaRPr lang="en-HR" sz="2400" b="1" dirty="0"/>
          </a:p>
        </p:txBody>
      </p:sp>
    </p:spTree>
    <p:extLst>
      <p:ext uri="{BB962C8B-B14F-4D97-AF65-F5344CB8AC3E}">
        <p14:creationId xmlns:p14="http://schemas.microsoft.com/office/powerpoint/2010/main" val="629617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1569FC-C68B-DFB3-8964-E6EBC1FAD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3061"/>
            <a:ext cx="12055151" cy="5924939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legislatures, in particular such built upon the </a:t>
            </a:r>
            <a:r>
              <a:rPr lang="en-GB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authors’ rights tradition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(civil law approach) - apart from exclusive exploitation rights – also provide for mere </a:t>
            </a:r>
            <a:r>
              <a:rPr lang="en-GB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claims to a fair compensation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only are </a:t>
            </a:r>
            <a:r>
              <a:rPr lang="en-GB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 claims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first line directed directly </a:t>
            </a:r>
            <a:r>
              <a:rPr lang="en-GB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against the user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indirectly </a:t>
            </a:r>
            <a:r>
              <a:rPr lang="en-GB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against intermediaries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different kinds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One may distinguish between claims which substitute an </a:t>
            </a:r>
            <a:r>
              <a:rPr lang="en-GB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exclusive right </a:t>
            </a:r>
            <a:r>
              <a:rPr lang="en-GB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missing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very beginning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others which compensate from a mere economic perspective the </a:t>
            </a:r>
            <a:r>
              <a:rPr lang="en-GB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missing application</a:t>
            </a:r>
            <a:r>
              <a:rPr lang="en-GB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certain exploitation rights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to the application of a specific </a:t>
            </a:r>
            <a:r>
              <a:rPr lang="en-GB" sz="2100" u="sng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 or limitation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</a:pPr>
            <a:r>
              <a:rPr lang="de-DE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 </a:t>
            </a:r>
            <a:r>
              <a:rPr lang="de-DE" sz="2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category</a:t>
            </a:r>
            <a:endParaRPr lang="de-DE" sz="21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Instances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first category are the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resale right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public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lending right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both of them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emanating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the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exhaustion of the distribution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right and – as regards the latter – from the reservation for national legislature leaving it to the 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 States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 discretion to grant remuneration only </a:t>
            </a:r>
            <a:r>
              <a:rPr lang="en-US" sz="2100" u="sng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instead of an </a:t>
            </a:r>
            <a:r>
              <a:rPr lang="en-GB" sz="2100" u="sng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exclusive lending right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 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of the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ental and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ights </a:t>
            </a:r>
            <a:r>
              <a:rPr lang="en-US" sz="2100" cap="all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irective). Another instance is the phonogram producer’s and performing artists’ remuneration claim according to 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12 of the Rome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Such claims may be called </a:t>
            </a:r>
            <a:r>
              <a:rPr lang="en-US" sz="2100" b="1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statutory claims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an equitable remuneration. In all of these cases no exclusive rights exist which rather are transformed into mere claims to an equitable remuneration </a:t>
            </a:r>
            <a:r>
              <a:rPr lang="en-US" sz="2100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100" b="1" dirty="0">
                <a:solidFill>
                  <a:srgbClr val="1F2D6C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Statutory remuneration claims</a:t>
            </a:r>
            <a:r>
              <a:rPr lang="en-US" sz="2100" dirty="0">
                <a:solidFill>
                  <a:srgbClr val="1F2D6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de-DE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2A1EF4-7379-572A-C5E6-6E57546C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016" y="136526"/>
            <a:ext cx="7828383" cy="79653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Claims to an 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equitable remuneration</a:t>
            </a:r>
            <a:br>
              <a:rPr lang="en-US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2.1. Categories of claims to an equitable remuneration</a:t>
            </a:r>
            <a:b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HR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88F10-C378-E9B9-BC7B-BB113875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2400" b="1" dirty="0"/>
              <a:t>9</a:t>
            </a:r>
            <a:endParaRPr lang="en-HR" sz="2400" dirty="0"/>
          </a:p>
        </p:txBody>
      </p:sp>
    </p:spTree>
    <p:extLst>
      <p:ext uri="{BB962C8B-B14F-4D97-AF65-F5344CB8AC3E}">
        <p14:creationId xmlns:p14="http://schemas.microsoft.com/office/powerpoint/2010/main" val="370447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2181</TotalTime>
  <Words>2600</Words>
  <Application>Microsoft Macintosh PowerPoint</Application>
  <PresentationFormat>Widescreen</PresentationFormat>
  <Paragraphs>121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Aptos</vt:lpstr>
      <vt:lpstr>Aptos Display</vt:lpstr>
      <vt:lpstr>Arial</vt:lpstr>
      <vt:lpstr>Avenir</vt:lpstr>
      <vt:lpstr>Calibri</vt:lpstr>
      <vt:lpstr>Courier New</vt:lpstr>
      <vt:lpstr>Symbol</vt:lpstr>
      <vt:lpstr>Times New Roman</vt:lpstr>
      <vt:lpstr>Office Theme</vt:lpstr>
      <vt:lpstr>Custom Design</vt:lpstr>
      <vt:lpstr>Objekt-Manager-Shellobjekt</vt:lpstr>
      <vt:lpstr>Third session: Transferability and waivability of copyright and performers' rights </vt:lpstr>
      <vt:lpstr>Exclusive exploitation rights and claims to an equitable remuneration </vt:lpstr>
      <vt:lpstr>1.2. Organization of transfer</vt:lpstr>
      <vt:lpstr>Monistic approach</vt:lpstr>
      <vt:lpstr>Objectiv of this construction</vt:lpstr>
      <vt:lpstr>2. Waivability </vt:lpstr>
      <vt:lpstr>Conditions</vt:lpstr>
      <vt:lpstr>Implied unilateral consent</vt:lpstr>
      <vt:lpstr>2. Claims to an equitable remuneration 2.1. Categories of claims to an equitable remuneration </vt:lpstr>
      <vt:lpstr>Second category</vt:lpstr>
      <vt:lpstr>Third category participation claims</vt:lpstr>
      <vt:lpstr>2.2. Alienability and waivability of claims to an equitable remuneration </vt:lpstr>
      <vt:lpstr>Residual claims</vt:lpstr>
      <vt:lpstr>„Luksan/van der Let“</vt:lpstr>
      <vt:lpstr>Participation claims</vt:lpstr>
      <vt:lpstr>(c) Direct remuneration claims while preserving exclusive rights of licensees </vt:lpstr>
      <vt:lpstr>Reservation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Suzana Matanovic</dc:creator>
  <cp:lastModifiedBy>Igor Gliha</cp:lastModifiedBy>
  <cp:revision>37</cp:revision>
  <dcterms:created xsi:type="dcterms:W3CDTF">2025-09-01T09:55:38Z</dcterms:created>
  <dcterms:modified xsi:type="dcterms:W3CDTF">2025-10-07T08:08:41Z</dcterms:modified>
</cp:coreProperties>
</file>